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5"/>
  </p:notesMasterIdLst>
  <p:handoutMasterIdLst>
    <p:handoutMasterId r:id="rId26"/>
  </p:handoutMasterIdLst>
  <p:sldIdLst>
    <p:sldId id="256" r:id="rId3"/>
    <p:sldId id="269" r:id="rId4"/>
    <p:sldId id="270" r:id="rId5"/>
    <p:sldId id="274" r:id="rId6"/>
    <p:sldId id="275" r:id="rId7"/>
    <p:sldId id="276" r:id="rId8"/>
    <p:sldId id="277" r:id="rId9"/>
    <p:sldId id="279" r:id="rId10"/>
    <p:sldId id="280" r:id="rId11"/>
    <p:sldId id="281" r:id="rId12"/>
    <p:sldId id="283" r:id="rId13"/>
    <p:sldId id="282" r:id="rId14"/>
    <p:sldId id="296" r:id="rId15"/>
    <p:sldId id="291" r:id="rId16"/>
    <p:sldId id="289" r:id="rId17"/>
    <p:sldId id="293" r:id="rId18"/>
    <p:sldId id="303" r:id="rId19"/>
    <p:sldId id="292" r:id="rId20"/>
    <p:sldId id="295" r:id="rId21"/>
    <p:sldId id="302" r:id="rId22"/>
    <p:sldId id="301" r:id="rId23"/>
    <p:sldId id="257" r:id="rId2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C821C"/>
    <a:srgbClr val="156635"/>
    <a:srgbClr val="762123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3381" autoAdjust="0"/>
  </p:normalViewPr>
  <p:slideViewPr>
    <p:cSldViewPr>
      <p:cViewPr>
        <p:scale>
          <a:sx n="78" d="100"/>
          <a:sy n="78" d="100"/>
        </p:scale>
        <p:origin x="-924" y="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D5BFF8A-2A63-430A-B9B2-3A3A2AD08A41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888E587E-2D22-42FE-8662-A6FE0838B8C5}" type="datetimeFigureOut">
              <a:rPr lang="en-US"/>
              <a:pPr>
                <a:defRPr/>
              </a:pPr>
              <a:t>9/9/2014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F0BDF4DA-B03E-418E-A7F9-BA26C4DFE4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27584" y="1628800"/>
            <a:ext cx="7124700" cy="1143000"/>
          </a:xfrm>
        </p:spPr>
        <p:txBody>
          <a:bodyPr/>
          <a:lstStyle/>
          <a:p>
            <a:r>
              <a:rPr lang="en-US" sz="4400" dirty="0" smtClean="0"/>
              <a:t>Africa RISING overview  and update</a:t>
            </a:r>
          </a:p>
          <a:p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11560" y="3645024"/>
            <a:ext cx="6984776" cy="1219200"/>
          </a:xfrm>
        </p:spPr>
        <p:txBody>
          <a:bodyPr/>
          <a:lstStyle/>
          <a:p>
            <a:r>
              <a:rPr lang="en-US" dirty="0" smtClean="0"/>
              <a:t>Irmgard Hoeschle-Zeledon</a:t>
            </a:r>
          </a:p>
          <a:p>
            <a:r>
              <a:rPr lang="en-US" dirty="0" smtClean="0"/>
              <a:t>Africa RISING Coordinator East and Southern Africa</a:t>
            </a:r>
          </a:p>
          <a:p>
            <a:endParaRPr lang="en-US" dirty="0" smtClean="0"/>
          </a:p>
          <a:p>
            <a:r>
              <a:rPr lang="en-US" sz="2000" dirty="0" smtClean="0"/>
              <a:t>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Annual Review and Planning meeting, </a:t>
            </a:r>
          </a:p>
          <a:p>
            <a:r>
              <a:rPr lang="en-US" sz="2000" dirty="0" smtClean="0"/>
              <a:t>Africa RISING ESA Project, 9-12 September 2014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4560912"/>
          </a:xfrm>
        </p:spPr>
        <p:txBody>
          <a:bodyPr/>
          <a:lstStyle/>
          <a:p>
            <a:pPr marL="457200" indent="-45720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 smtClean="0">
                <a:latin typeface="Calibri" pitchFamily="34" charset="0"/>
              </a:rPr>
              <a:t>2013/2014: increased number of research sites </a:t>
            </a:r>
            <a:br>
              <a:rPr lang="en-GB" sz="2400" dirty="0" smtClean="0">
                <a:latin typeface="Calibri" pitchFamily="34" charset="0"/>
              </a:rPr>
            </a:br>
            <a:r>
              <a:rPr lang="en-GB" sz="2400" dirty="0" smtClean="0">
                <a:latin typeface="Calibri" pitchFamily="34" charset="0"/>
              </a:rPr>
              <a:t>(</a:t>
            </a:r>
            <a:r>
              <a:rPr lang="en-GB" sz="2400" dirty="0" err="1" smtClean="0">
                <a:latin typeface="Calibri" pitchFamily="34" charset="0"/>
              </a:rPr>
              <a:t>i</a:t>
            </a:r>
            <a:r>
              <a:rPr lang="en-GB" sz="2400" dirty="0" smtClean="0">
                <a:latin typeface="Calibri" pitchFamily="34" charset="0"/>
              </a:rPr>
              <a:t>) situation analysis (baseline surveys, farming systems &amp; value chain analyses), establishment of R4D platform (</a:t>
            </a:r>
            <a:r>
              <a:rPr lang="en-GB" sz="2400" dirty="0" err="1" smtClean="0">
                <a:latin typeface="Calibri" pitchFamily="34" charset="0"/>
              </a:rPr>
              <a:t>Babati</a:t>
            </a:r>
            <a:r>
              <a:rPr lang="en-GB" sz="2400" dirty="0" smtClean="0">
                <a:latin typeface="Calibri" pitchFamily="34" charset="0"/>
              </a:rPr>
              <a:t>) and IP (KK) </a:t>
            </a:r>
            <a:br>
              <a:rPr lang="en-GB" sz="2400" dirty="0" smtClean="0">
                <a:latin typeface="Calibri" pitchFamily="34" charset="0"/>
              </a:rPr>
            </a:br>
            <a:r>
              <a:rPr lang="en-GB" sz="2400" dirty="0" smtClean="0">
                <a:latin typeface="Calibri" pitchFamily="34" charset="0"/>
              </a:rPr>
              <a:t>(ii) integration of farmer selected or “proven-by research” technologies; new: livestock, vegetables, post-harvest &amp; nutrition technologies; </a:t>
            </a:r>
            <a:br>
              <a:rPr lang="en-GB" sz="2400" dirty="0" smtClean="0">
                <a:latin typeface="Calibri" pitchFamily="34" charset="0"/>
              </a:rPr>
            </a:br>
            <a:r>
              <a:rPr lang="en-GB" sz="2400" dirty="0" smtClean="0">
                <a:latin typeface="Calibri" pitchFamily="34" charset="0"/>
              </a:rPr>
              <a:t>some farmers’ preferred technologies subjected to impact and adoption studies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/>
          </p:cNvPicPr>
          <p:nvPr/>
        </p:nvPicPr>
        <p:blipFill>
          <a:blip r:embed="rId3" cstate="print"/>
          <a:srcRect l="10764" t="12500" r="11346"/>
          <a:stretch>
            <a:fillRect/>
          </a:stretch>
        </p:blipFill>
        <p:spPr bwMode="auto">
          <a:xfrm>
            <a:off x="71438" y="1130300"/>
            <a:ext cx="9067800" cy="57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04988" y="1709738"/>
            <a:ext cx="3529012" cy="178510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000" b="1" dirty="0" smtClean="0"/>
              <a:t>	Africa </a:t>
            </a:r>
            <a:r>
              <a:rPr lang="en-US" sz="2000" b="1" dirty="0"/>
              <a:t>RISING Years 1-3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b="1" dirty="0"/>
              <a:t>Site selection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b="1" dirty="0" smtClean="0"/>
              <a:t>Situation analysis</a:t>
            </a:r>
            <a:endParaRPr lang="en-US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b="1" dirty="0" smtClean="0"/>
              <a:t>Partnership </a:t>
            </a:r>
            <a:r>
              <a:rPr lang="en-US" b="1" dirty="0"/>
              <a:t>building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b="1" dirty="0"/>
              <a:t>Design of </a:t>
            </a:r>
            <a:r>
              <a:rPr lang="en-US" b="1" dirty="0" smtClean="0"/>
              <a:t>research</a:t>
            </a:r>
            <a:endParaRPr lang="en-US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b="1" dirty="0" smtClean="0"/>
              <a:t>Implementation</a:t>
            </a:r>
            <a:endParaRPr lang="en-US" b="1" dirty="0"/>
          </a:p>
        </p:txBody>
      </p:sp>
      <p:sp>
        <p:nvSpPr>
          <p:cNvPr id="8" name="Left Brace 7"/>
          <p:cNvSpPr/>
          <p:nvPr/>
        </p:nvSpPr>
        <p:spPr>
          <a:xfrm rot="3384525">
            <a:off x="1724025" y="5138738"/>
            <a:ext cx="361950" cy="857250"/>
          </a:xfrm>
          <a:prstGeom prst="leftBrace">
            <a:avLst>
              <a:gd name="adj1" fmla="val 8333"/>
              <a:gd name="adj2" fmla="val 50966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b="1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792288" y="3501008"/>
            <a:ext cx="763488" cy="1928242"/>
          </a:xfrm>
          <a:prstGeom prst="straightConnector1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9552" y="1268760"/>
            <a:ext cx="8208912" cy="384448"/>
          </a:xfrm>
        </p:spPr>
        <p:txBody>
          <a:bodyPr/>
          <a:lstStyle/>
          <a:p>
            <a:r>
              <a:rPr lang="en-GB" sz="2800" dirty="0" smtClean="0">
                <a:latin typeface="Calibri" pitchFamily="34" charset="0"/>
              </a:rPr>
              <a:t>2014-2016:  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 smtClean="0">
                <a:latin typeface="Calibri" pitchFamily="34" charset="0"/>
              </a:rPr>
              <a:t>greater integration of technologies 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Calibri" pitchFamily="34" charset="0"/>
              </a:rPr>
              <a:t>further refining 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Calibri" pitchFamily="34" charset="0"/>
              </a:rPr>
              <a:t>assessment of their potential impact on the natural resource base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Calibri" pitchFamily="34" charset="0"/>
              </a:rPr>
              <a:t>identifying what really works for who (farm typologies)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Calibri" pitchFamily="34" charset="0"/>
              </a:rPr>
              <a:t>looking further into the drivers of technology adoption (value addition for better marketability, shelf life; demonstrated profitability and social acceptability, cost-benefit analyses, identification of best-fit technologies)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Calibri" pitchFamily="34" charset="0"/>
              </a:rPr>
              <a:t>consolidating/strengthening R4D Platforms/IPs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Calibri" pitchFamily="34" charset="0"/>
              </a:rPr>
              <a:t>new partners for promotion &amp; scaling of proven technologies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Calibri" pitchFamily="34" charset="0"/>
              </a:rPr>
              <a:t>technical support to other </a:t>
            </a:r>
            <a:r>
              <a:rPr lang="en-GB" sz="24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Calibri" pitchFamily="34" charset="0"/>
              </a:rPr>
              <a:t>FtF</a:t>
            </a:r>
            <a:r>
              <a:rPr lang="en-GB" sz="24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Calibri" pitchFamily="34" charset="0"/>
              </a:rPr>
              <a:t> projects</a:t>
            </a:r>
            <a:endParaRPr lang="en-GB" sz="2400" dirty="0" smtClean="0">
              <a:solidFill>
                <a:schemeClr val="tx2">
                  <a:lumMod val="25000"/>
                  <a:lumOff val="75000"/>
                </a:schemeClr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691680" y="2348880"/>
          <a:ext cx="7056782" cy="3240362"/>
        </p:xfrm>
        <a:graphic>
          <a:graphicData uri="http://schemas.openxmlformats.org/drawingml/2006/table">
            <a:tbl>
              <a:tblPr/>
              <a:tblGrid>
                <a:gridCol w="686687"/>
                <a:gridCol w="620525"/>
                <a:gridCol w="1436531"/>
                <a:gridCol w="203938"/>
                <a:gridCol w="1365356"/>
                <a:gridCol w="1371371"/>
                <a:gridCol w="1372374"/>
              </a:tblGrid>
              <a:tr h="57182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Cross-cutting studies (impact, markets, nutrition, gender, policy…) and actions (scaling…)</a:t>
                      </a:r>
                      <a:endParaRPr lang="en-GB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23577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C+L+S</a:t>
                      </a:r>
                      <a:endParaRPr lang="en-GB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2357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C+L; C+S; L+S</a:t>
                      </a:r>
                      <a:endParaRPr lang="en-GB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</a:tr>
              <a:tr h="42357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C, L, S</a:t>
                      </a:r>
                      <a:endParaRPr lang="en-GB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08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Baseline, FSA, Discipline surveys</a:t>
                      </a:r>
                      <a:endParaRPr lang="en-GB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0829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Low hanging fruits,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Team building</a:t>
                      </a:r>
                      <a:endParaRPr lang="en-GB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8121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2011-12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2012-13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2013-14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2014-15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2015-15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AutoShape 1"/>
          <p:cNvSpPr>
            <a:spLocks noChangeArrowheads="1"/>
          </p:cNvSpPr>
          <p:nvPr/>
        </p:nvSpPr>
        <p:spPr bwMode="auto">
          <a:xfrm flipH="1">
            <a:off x="611560" y="2636912"/>
            <a:ext cx="1008112" cy="2736304"/>
          </a:xfrm>
          <a:prstGeom prst="upArrow">
            <a:avLst>
              <a:gd name="adj1" fmla="val 50000"/>
              <a:gd name="adj2" fmla="val 7551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Toward full SI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Conceptual progress towards sustainable intensification</a:t>
            </a:r>
            <a:endParaRPr lang="en-GB" sz="28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2280" y="6093296"/>
            <a:ext cx="1296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Mateete Bekunda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9552" y="1268760"/>
            <a:ext cx="8208912" cy="384448"/>
          </a:xfrm>
        </p:spPr>
        <p:txBody>
          <a:bodyPr/>
          <a:lstStyle/>
          <a:p>
            <a:r>
              <a:rPr lang="en-GB" sz="2800" dirty="0" smtClean="0">
                <a:latin typeface="Calibri" pitchFamily="34" charset="0"/>
              </a:rPr>
              <a:t>2014-2016:  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Calibri" pitchFamily="34" charset="0"/>
              </a:rPr>
              <a:t>greater integration of technologies 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 smtClean="0">
                <a:latin typeface="Calibri" pitchFamily="34" charset="0"/>
              </a:rPr>
              <a:t>further refining 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 smtClean="0">
                <a:latin typeface="Calibri" pitchFamily="34" charset="0"/>
              </a:rPr>
              <a:t>assessment of their potential impact on the natural resource</a:t>
            </a:r>
            <a:br>
              <a:rPr lang="en-GB" sz="2400" dirty="0" smtClean="0">
                <a:latin typeface="Calibri" pitchFamily="34" charset="0"/>
              </a:rPr>
            </a:br>
            <a:r>
              <a:rPr lang="en-GB" sz="2400" dirty="0" smtClean="0">
                <a:latin typeface="Calibri" pitchFamily="34" charset="0"/>
              </a:rPr>
              <a:t>    base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 smtClean="0">
                <a:latin typeface="Calibri" pitchFamily="34" charset="0"/>
              </a:rPr>
              <a:t>identifying what really works for who (farm typologies)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 smtClean="0">
                <a:latin typeface="Calibri" pitchFamily="34" charset="0"/>
              </a:rPr>
              <a:t>looking further into the drivers of technology adoption (value</a:t>
            </a:r>
            <a:br>
              <a:rPr lang="en-GB" sz="2400" dirty="0" smtClean="0">
                <a:latin typeface="Calibri" pitchFamily="34" charset="0"/>
              </a:rPr>
            </a:br>
            <a:r>
              <a:rPr lang="en-GB" sz="2400" dirty="0" smtClean="0">
                <a:latin typeface="Calibri" pitchFamily="34" charset="0"/>
              </a:rPr>
              <a:t>    addition for better marketability, shelf life; demonstrated</a:t>
            </a:r>
            <a:br>
              <a:rPr lang="en-GB" sz="2400" dirty="0" smtClean="0">
                <a:latin typeface="Calibri" pitchFamily="34" charset="0"/>
              </a:rPr>
            </a:br>
            <a:r>
              <a:rPr lang="en-GB" sz="2400" dirty="0" smtClean="0">
                <a:latin typeface="Calibri" pitchFamily="34" charset="0"/>
              </a:rPr>
              <a:t>    profitability and </a:t>
            </a:r>
            <a:r>
              <a:rPr lang="en-GB" sz="2400" smtClean="0">
                <a:latin typeface="Calibri" pitchFamily="34" charset="0"/>
              </a:rPr>
              <a:t>social acceptability)</a:t>
            </a:r>
            <a:endParaRPr lang="en-GB" sz="24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GB" sz="2400" dirty="0" smtClean="0">
                <a:latin typeface="Calibri" pitchFamily="34" charset="0"/>
              </a:rPr>
              <a:t>consolidating/strengthening R4D Platforms/IPs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 smtClean="0">
                <a:latin typeface="Calibri" pitchFamily="34" charset="0"/>
              </a:rPr>
              <a:t>new partners for promotion &amp; scaling of proven technologies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 smtClean="0">
                <a:latin typeface="Calibri" pitchFamily="34" charset="0"/>
              </a:rPr>
              <a:t>scientific support to other </a:t>
            </a:r>
            <a:r>
              <a:rPr lang="en-GB" sz="2400" dirty="0" err="1" smtClean="0">
                <a:latin typeface="Calibri" pitchFamily="34" charset="0"/>
              </a:rPr>
              <a:t>FtF</a:t>
            </a:r>
            <a:r>
              <a:rPr lang="en-GB" sz="2400" dirty="0" smtClean="0">
                <a:latin typeface="Calibri" pitchFamily="34" charset="0"/>
              </a:rPr>
              <a:t> projects</a:t>
            </a:r>
            <a:endParaRPr lang="en-GB" sz="2400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/>
          </p:cNvPicPr>
          <p:nvPr/>
        </p:nvPicPr>
        <p:blipFill>
          <a:blip r:embed="rId2" cstate="print"/>
          <a:srcRect l="10764" t="12500" r="11346"/>
          <a:stretch>
            <a:fillRect/>
          </a:stretch>
        </p:blipFill>
        <p:spPr bwMode="auto">
          <a:xfrm>
            <a:off x="71438" y="1130300"/>
            <a:ext cx="9067800" cy="57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Brace 2"/>
          <p:cNvSpPr/>
          <p:nvPr/>
        </p:nvSpPr>
        <p:spPr>
          <a:xfrm rot="3384525">
            <a:off x="2832894" y="3350419"/>
            <a:ext cx="712788" cy="2362200"/>
          </a:xfrm>
          <a:prstGeom prst="leftBrace">
            <a:avLst>
              <a:gd name="adj1" fmla="val 8333"/>
              <a:gd name="adj2" fmla="val 50966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676400" y="1749425"/>
            <a:ext cx="440776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Africa RISING Years 3-5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latin typeface="+mn-lt"/>
                <a:cs typeface="+mn-cs"/>
              </a:rPr>
              <a:t>Implementation with higher integration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1" dirty="0" smtClean="0"/>
              <a:t>Research refinement &amp; expansion (e.g., IPM, socio-economic studies)</a:t>
            </a:r>
            <a:endParaRPr lang="en-US" b="1" dirty="0" smtClean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latin typeface="+mn-lt"/>
                <a:cs typeface="+mn-cs"/>
              </a:rPr>
              <a:t>Platforms</a:t>
            </a:r>
            <a:endParaRPr lang="en-US" b="1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latin typeface="+mn-lt"/>
                <a:cs typeface="+mn-cs"/>
              </a:rPr>
              <a:t>Transfer </a:t>
            </a:r>
            <a:r>
              <a:rPr lang="en-US" b="1" dirty="0" smtClean="0">
                <a:latin typeface="+mn-lt"/>
                <a:cs typeface="+mn-cs"/>
              </a:rPr>
              <a:t>of research </a:t>
            </a:r>
            <a:r>
              <a:rPr lang="en-US" b="1" dirty="0">
                <a:latin typeface="+mn-lt"/>
                <a:cs typeface="+mn-cs"/>
              </a:rPr>
              <a:t>outputs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 smtClean="0"/>
              <a:t>Scientific</a:t>
            </a:r>
            <a:r>
              <a:rPr lang="en-US" b="1" dirty="0" smtClean="0">
                <a:latin typeface="+mn-lt"/>
                <a:cs typeface="+mn-cs"/>
              </a:rPr>
              <a:t> support to </a:t>
            </a:r>
            <a:r>
              <a:rPr lang="en-US" b="1" dirty="0" err="1" smtClean="0">
                <a:latin typeface="+mn-lt"/>
                <a:cs typeface="+mn-cs"/>
              </a:rPr>
              <a:t>FtF</a:t>
            </a:r>
            <a:r>
              <a:rPr lang="en-US" b="1" dirty="0" smtClean="0">
                <a:latin typeface="+mn-lt"/>
                <a:cs typeface="+mn-cs"/>
              </a:rPr>
              <a:t> projects</a:t>
            </a:r>
            <a:endParaRPr lang="en-US" b="1" dirty="0">
              <a:latin typeface="+mn-lt"/>
              <a:cs typeface="+mn-cs"/>
            </a:endParaRPr>
          </a:p>
        </p:txBody>
      </p:sp>
      <p:cxnSp>
        <p:nvCxnSpPr>
          <p:cNvPr id="9" name="Straight Arrow Connector 8"/>
          <p:cNvCxnSpPr>
            <a:endCxn id="3" idx="1"/>
          </p:cNvCxnSpPr>
          <p:nvPr/>
        </p:nvCxnSpPr>
        <p:spPr>
          <a:xfrm flipH="1">
            <a:off x="2973388" y="3735388"/>
            <a:ext cx="74612" cy="511175"/>
          </a:xfrm>
          <a:prstGeom prst="straightConnector1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9552" y="1484784"/>
            <a:ext cx="7772400" cy="4704928"/>
          </a:xfrm>
        </p:spPr>
        <p:txBody>
          <a:bodyPr/>
          <a:lstStyle/>
          <a:p>
            <a:r>
              <a:rPr lang="en-GB" sz="2800" dirty="0" smtClean="0">
                <a:solidFill>
                  <a:schemeClr val="accent1"/>
                </a:solidFill>
                <a:latin typeface="+mn-lt"/>
                <a:ea typeface="FangSong" pitchFamily="49" charset="-122"/>
              </a:rPr>
              <a:t>Update on changes and highlights since September 2013: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+mn-lt"/>
                <a:ea typeface="FangSong" pitchFamily="49" charset="-122"/>
              </a:rPr>
              <a:t> collaboration with </a:t>
            </a:r>
            <a:r>
              <a:rPr lang="en-GB" sz="2400" b="1" dirty="0" smtClean="0">
                <a:latin typeface="+mn-lt"/>
                <a:ea typeface="FangSong" pitchFamily="49" charset="-122"/>
              </a:rPr>
              <a:t>SIMLEZA</a:t>
            </a:r>
            <a:r>
              <a:rPr lang="en-GB" sz="2400" dirty="0" smtClean="0">
                <a:latin typeface="+mn-lt"/>
                <a:ea typeface="FangSong" pitchFamily="49" charset="-122"/>
              </a:rPr>
              <a:t> Project in Eastern Province of Zambia (funded by USAID mission, </a:t>
            </a:r>
            <a:r>
              <a:rPr lang="en-GB" sz="2400" dirty="0" err="1" smtClean="0">
                <a:latin typeface="+mn-lt"/>
                <a:ea typeface="FangSong" pitchFamily="49" charset="-122"/>
              </a:rPr>
              <a:t>addit</a:t>
            </a:r>
            <a:r>
              <a:rPr lang="en-GB" sz="2400" dirty="0" smtClean="0">
                <a:latin typeface="+mn-lt"/>
                <a:ea typeface="FangSong" pitchFamily="49" charset="-122"/>
              </a:rPr>
              <a:t>. funds received from BFS)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+mn-lt"/>
                <a:ea typeface="FangSong" pitchFamily="49" charset="-122"/>
              </a:rPr>
              <a:t> new project component with MSU to study the </a:t>
            </a:r>
            <a:r>
              <a:rPr lang="en-US" sz="2400" b="1" dirty="0" smtClean="0">
                <a:latin typeface="+mn-lt"/>
              </a:rPr>
              <a:t>Impact of Sustainable Intensification on Landscapes and Livelihoods </a:t>
            </a:r>
            <a:r>
              <a:rPr lang="en-US" sz="2400" dirty="0" smtClean="0">
                <a:latin typeface="+mn-lt"/>
              </a:rPr>
              <a:t>in Zambia; funded by USAID Africa Bureau; will help making further investment Decisions in Zambia, </a:t>
            </a:r>
            <a:r>
              <a:rPr lang="en-US" sz="2400" smtClean="0">
                <a:latin typeface="+mn-lt"/>
              </a:rPr>
              <a:t>lessons for </a:t>
            </a:r>
            <a:r>
              <a:rPr lang="en-US" sz="2400" dirty="0" smtClean="0">
                <a:latin typeface="+mn-lt"/>
              </a:rPr>
              <a:t>other Africa RISING sites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 proposal to USAID Tanzania mission on </a:t>
            </a:r>
            <a:r>
              <a:rPr lang="en-US" sz="2400" b="1" dirty="0" smtClean="0">
                <a:latin typeface="+mn-lt"/>
              </a:rPr>
              <a:t>strategic scientific support to NAFAKA and TUBOCHA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GB" sz="2800" dirty="0" smtClean="0">
              <a:latin typeface="+mn-lt"/>
              <a:ea typeface="FangSong" pitchFamily="49" charset="-122"/>
            </a:endParaRPr>
          </a:p>
          <a:p>
            <a:pPr>
              <a:buFont typeface="Arial" pitchFamily="34" charset="0"/>
              <a:buChar char="•"/>
            </a:pPr>
            <a:endParaRPr lang="en-GB" sz="2800" dirty="0" smtClean="0">
              <a:latin typeface="+mn-lt"/>
              <a:ea typeface="FangSong" pitchFamily="49" charset="-122"/>
            </a:endParaRPr>
          </a:p>
          <a:p>
            <a:endParaRPr lang="en-GB" sz="2800" dirty="0">
              <a:latin typeface="+mn-lt"/>
              <a:ea typeface="FangSong" pitchFamily="49" charset="-12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5576" y="2276872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US" dirty="0" smtClean="0">
              <a:latin typeface="Cambria" panose="02040503050406030204" pitchFamily="18" charset="0"/>
            </a:endParaRPr>
          </a:p>
          <a:p>
            <a:pPr>
              <a:defRPr/>
            </a:pPr>
            <a:endParaRPr lang="en-US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31640" y="1628800"/>
          <a:ext cx="5184576" cy="4539926"/>
        </p:xfrm>
        <a:graphic>
          <a:graphicData uri="http://schemas.openxmlformats.org/drawingml/2006/table">
            <a:tbl>
              <a:tblPr/>
              <a:tblGrid>
                <a:gridCol w="2952328"/>
                <a:gridCol w="2232248"/>
              </a:tblGrid>
              <a:tr h="301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latin typeface="Calibri"/>
                          <a:ea typeface="Calibri"/>
                          <a:cs typeface="Times New Roman"/>
                        </a:rPr>
                        <a:t>Institution/Country</a:t>
                      </a:r>
                      <a:endParaRPr lang="en-GB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Funds ($)</a:t>
                      </a:r>
                      <a:endParaRPr lang="en-GB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Times New Roman"/>
                        </a:rPr>
                        <a:t>MSU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725,000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ICRISAT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648,000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Times New Roman"/>
                        </a:rPr>
                        <a:t>CIMMYT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1390" algn="l"/>
                          <a:tab pos="1139825" algn="l"/>
                        </a:tabLs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198,000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CIAT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189,000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SELIAN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63320" algn="l"/>
                        </a:tabLs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55,000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latin typeface="Calibri"/>
                          <a:ea typeface="Calibri"/>
                          <a:cs typeface="Times New Roman"/>
                        </a:rPr>
                        <a:t>AVRDC</a:t>
                      </a:r>
                      <a:endParaRPr lang="en-GB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latin typeface="Calibri"/>
                          <a:ea typeface="Calibri"/>
                          <a:cs typeface="Times New Roman"/>
                        </a:rPr>
                        <a:t>69,000</a:t>
                      </a:r>
                      <a:endParaRPr lang="en-GB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Times New Roman"/>
                        </a:rPr>
                        <a:t>ILRI</a:t>
                      </a:r>
                      <a:endParaRPr lang="en-GB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156,000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IITA (further sub-contracts)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51890" algn="l"/>
                        </a:tabLs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405,000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CIMMYT (Zambia)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175,000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IITA (Zambia)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105,000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WU (Zambia, Malawi, Tanzania)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75385" algn="l"/>
                        </a:tabLs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117,000</a:t>
                      </a:r>
                      <a:endParaRPr lang="en-GB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Malawi</a:t>
                      </a:r>
                      <a:endParaRPr lang="en-GB" sz="1600" b="1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75385" algn="l"/>
                        </a:tabLst>
                      </a:pPr>
                      <a:r>
                        <a:rPr lang="en-GB" sz="1600" b="1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745,000</a:t>
                      </a:r>
                      <a:endParaRPr lang="en-GB" sz="1600" b="1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Tanzania</a:t>
                      </a:r>
                      <a:endParaRPr lang="en-GB" sz="1600" b="1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75385" algn="l"/>
                        </a:tabLst>
                      </a:pPr>
                      <a:r>
                        <a:rPr lang="en-GB" sz="1600" b="1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1,747,000</a:t>
                      </a:r>
                      <a:endParaRPr lang="en-GB" sz="1600" b="1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Zambia</a:t>
                      </a:r>
                      <a:endParaRPr lang="en-GB" sz="1600" b="1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75385" algn="l"/>
                        </a:tabLst>
                      </a:pPr>
                      <a:r>
                        <a:rPr lang="en-GB" sz="1600" b="1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350,000</a:t>
                      </a:r>
                      <a:endParaRPr lang="en-GB" sz="1600" b="1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19872" y="980728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1"/>
                </a:solidFill>
              </a:rPr>
              <a:t>2013/2014 Fund allocation</a:t>
            </a:r>
            <a:endParaRPr lang="en-GB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9552" y="1484784"/>
            <a:ext cx="7772400" cy="528464"/>
          </a:xfrm>
        </p:spPr>
        <p:txBody>
          <a:bodyPr/>
          <a:lstStyle/>
          <a:p>
            <a:r>
              <a:rPr lang="en-GB" sz="3200" dirty="0" smtClean="0">
                <a:solidFill>
                  <a:schemeClr val="accent1"/>
                </a:solidFill>
                <a:latin typeface="+mn-lt"/>
              </a:rPr>
              <a:t>Field visits:</a:t>
            </a:r>
          </a:p>
          <a:p>
            <a:endParaRPr lang="en-GB" sz="3200" dirty="0" smtClean="0">
              <a:solidFill>
                <a:schemeClr val="accent1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+mn-lt"/>
              </a:rPr>
              <a:t> September 2013: USAID delegation in Zambia</a:t>
            </a:r>
          </a:p>
          <a:p>
            <a:endParaRPr lang="en-GB" sz="2400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+mn-lt"/>
              </a:rPr>
              <a:t> January 2014: Chief Scientist and Coordinator in Malawi</a:t>
            </a:r>
            <a:br>
              <a:rPr lang="en-GB" sz="2400" dirty="0" smtClean="0">
                <a:latin typeface="+mn-lt"/>
              </a:rPr>
            </a:br>
            <a:r>
              <a:rPr lang="en-GB" sz="2400" dirty="0" smtClean="0">
                <a:latin typeface="+mn-lt"/>
              </a:rPr>
              <a:t>   and Zambia </a:t>
            </a:r>
            <a:br>
              <a:rPr lang="en-GB" sz="2400" dirty="0" smtClean="0">
                <a:latin typeface="+mn-lt"/>
              </a:rPr>
            </a:br>
            <a:endParaRPr lang="en-GB" sz="2400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+mn-lt"/>
              </a:rPr>
              <a:t> March 2014: USAID Delegation in Tanzania; Researchers</a:t>
            </a:r>
            <a:br>
              <a:rPr lang="en-GB" sz="2400" dirty="0" smtClean="0">
                <a:latin typeface="+mn-lt"/>
              </a:rPr>
            </a:br>
            <a:r>
              <a:rPr lang="en-GB" sz="2400" dirty="0" smtClean="0">
                <a:latin typeface="+mn-lt"/>
              </a:rPr>
              <a:t>   visit to Malawi</a:t>
            </a:r>
            <a:br>
              <a:rPr lang="en-GB" sz="2400" dirty="0" smtClean="0">
                <a:latin typeface="+mn-lt"/>
              </a:rPr>
            </a:br>
            <a:endParaRPr lang="en-GB" sz="2400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+mn-lt"/>
              </a:rPr>
              <a:t> April 2014: Steering Committee members in Tanzania</a:t>
            </a:r>
          </a:p>
          <a:p>
            <a:endParaRPr lang="en-GB" sz="2400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1556792"/>
            <a:ext cx="7772400" cy="576064"/>
          </a:xfrm>
        </p:spPr>
        <p:txBody>
          <a:bodyPr/>
          <a:lstStyle/>
          <a:p>
            <a:r>
              <a:rPr lang="en-GB" sz="3200" dirty="0" smtClean="0">
                <a:solidFill>
                  <a:schemeClr val="accent1"/>
                </a:solidFill>
                <a:latin typeface="+mn-lt"/>
              </a:rPr>
              <a:t>Capacity building:</a:t>
            </a:r>
          </a:p>
          <a:p>
            <a:endParaRPr lang="en-GB" sz="2800" dirty="0" smtClean="0"/>
          </a:p>
          <a:p>
            <a:r>
              <a:rPr lang="en-GB" sz="2800" dirty="0" smtClean="0">
                <a:latin typeface="Calibri" pitchFamily="34" charset="0"/>
              </a:rPr>
              <a:t>21 students for BA, MSc or PhD attached to the project</a:t>
            </a:r>
          </a:p>
          <a:p>
            <a:r>
              <a:rPr lang="en-GB" sz="2800" dirty="0" smtClean="0">
                <a:latin typeface="Calibri" pitchFamily="34" charset="0"/>
              </a:rPr>
              <a:t>16 from Africa, 6 female, 4 from </a:t>
            </a:r>
            <a:r>
              <a:rPr lang="en-GB" sz="2800" dirty="0" err="1" smtClean="0">
                <a:latin typeface="Calibri" pitchFamily="34" charset="0"/>
              </a:rPr>
              <a:t>iAGRI</a:t>
            </a:r>
            <a:endParaRPr lang="en-GB" sz="2800" dirty="0" smtClean="0">
              <a:latin typeface="Calibri" pitchFamily="34" charset="0"/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sz="4000" dirty="0" smtClean="0">
                <a:solidFill>
                  <a:schemeClr val="accent1"/>
                </a:solidFill>
              </a:rPr>
              <a:t>Mandate:</a:t>
            </a:r>
            <a:endParaRPr lang="en-GB" sz="4000" dirty="0">
              <a:solidFill>
                <a:schemeClr val="accent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1560" y="2564904"/>
            <a:ext cx="74888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 smtClean="0"/>
              <a:t>“Through action research and development partnerships, Africa RISING will create opportunities for smallholder farm households to move out of hunger and poverty through </a:t>
            </a:r>
            <a:r>
              <a:rPr lang="en-US" sz="2800" b="1" dirty="0" smtClean="0"/>
              <a:t>sustainably intensified farming systems </a:t>
            </a:r>
            <a:r>
              <a:rPr lang="en-US" sz="2800" dirty="0" smtClean="0"/>
              <a:t>that improve food, nutrition, and income security, particularly for women and children, and conserve or enhance the natural resource base.”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23528" y="1412776"/>
          <a:ext cx="7848600" cy="5274510"/>
        </p:xfrm>
        <a:graphic>
          <a:graphicData uri="http://schemas.openxmlformats.org/drawingml/2006/table">
            <a:tbl>
              <a:tblPr/>
              <a:tblGrid>
                <a:gridCol w="1828800"/>
                <a:gridCol w="381000"/>
                <a:gridCol w="732677"/>
                <a:gridCol w="836378"/>
                <a:gridCol w="994078"/>
                <a:gridCol w="1246867"/>
                <a:gridCol w="609600"/>
                <a:gridCol w="1219200"/>
              </a:tblGrid>
              <a:tr h="5651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Student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Sex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Country of 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Origin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Country of Research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Africa RISING Supervisor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University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Degree 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Period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26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latin typeface="+mn-lt"/>
                          <a:ea typeface="Calibri"/>
                          <a:cs typeface="Times New Roman"/>
                        </a:rPr>
                        <a:t>Semeni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200" dirty="0" err="1">
                          <a:latin typeface="+mn-lt"/>
                          <a:ea typeface="Calibri"/>
                          <a:cs typeface="Times New Roman"/>
                        </a:rPr>
                        <a:t>Ngozi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n-GB" sz="1200" dirty="0" err="1">
                          <a:latin typeface="+mn-lt"/>
                          <a:ea typeface="Calibri"/>
                          <a:cs typeface="Times New Roman"/>
                        </a:rPr>
                        <a:t>iAGRI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F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Per Hillbur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latin typeface="+mn-lt"/>
                          <a:ea typeface="Calibri"/>
                          <a:cs typeface="Times New Roman"/>
                        </a:rPr>
                        <a:t>Egerton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200" dirty="0" err="1">
                          <a:latin typeface="+mn-lt"/>
                          <a:ea typeface="Calibri"/>
                          <a:cs typeface="Times New Roman"/>
                        </a:rPr>
                        <a:t>Univ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, Kenya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MSc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May 14 - May 15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26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Marco </a:t>
                      </a:r>
                      <a:r>
                        <a:rPr lang="en-GB" sz="1200" dirty="0" err="1">
                          <a:latin typeface="+mn-lt"/>
                          <a:ea typeface="Calibri"/>
                          <a:cs typeface="Times New Roman"/>
                        </a:rPr>
                        <a:t>Sanka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n-GB" sz="1200" dirty="0" err="1">
                          <a:latin typeface="+mn-lt"/>
                          <a:ea typeface="Calibri"/>
                          <a:cs typeface="Times New Roman"/>
                        </a:rPr>
                        <a:t>iAGRI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Per Hillbur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 smtClean="0">
                          <a:latin typeface="+mn-lt"/>
                          <a:ea typeface="Calibri"/>
                          <a:cs typeface="Times New Roman"/>
                        </a:rPr>
                        <a:t>Makerere</a:t>
                      </a:r>
                      <a:r>
                        <a:rPr lang="en-GB" sz="12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200" dirty="0" err="1" smtClean="0">
                          <a:latin typeface="+mn-lt"/>
                          <a:ea typeface="Calibri"/>
                          <a:cs typeface="Times New Roman"/>
                        </a:rPr>
                        <a:t>Univ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, Uganda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MSc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Nov 14 - Aug 15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13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Maria </a:t>
                      </a:r>
                      <a:r>
                        <a:rPr lang="en-GB" sz="1200" dirty="0" err="1">
                          <a:latin typeface="+mn-lt"/>
                          <a:ea typeface="Calibri"/>
                          <a:cs typeface="Times New Roman"/>
                        </a:rPr>
                        <a:t>Klerfelt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 Johansson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F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Sweden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Per Hillbur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+mn-lt"/>
                          <a:ea typeface="Calibri"/>
                          <a:cs typeface="Times New Roman"/>
                        </a:rPr>
                        <a:t>Gothenburg</a:t>
                      </a:r>
                      <a:r>
                        <a:rPr lang="en-GB" sz="12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200" baseline="0" dirty="0" err="1" smtClean="0">
                          <a:latin typeface="+mn-lt"/>
                          <a:ea typeface="Calibri"/>
                          <a:cs typeface="Times New Roman"/>
                        </a:rPr>
                        <a:t>U</a:t>
                      </a:r>
                      <a:r>
                        <a:rPr lang="en-GB" sz="1200" dirty="0" err="1" smtClean="0">
                          <a:latin typeface="+mn-lt"/>
                          <a:ea typeface="Calibri"/>
                          <a:cs typeface="Times New Roman"/>
                        </a:rPr>
                        <a:t>niv</a:t>
                      </a:r>
                      <a:r>
                        <a:rPr lang="en-GB" sz="1200" dirty="0" smtClean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Sweden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BA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Mar 14 - Sept 14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13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Marcus Bengtsson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Sweden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Per Hillbur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+mn-lt"/>
                          <a:ea typeface="Calibri"/>
                          <a:cs typeface="Times New Roman"/>
                        </a:rPr>
                        <a:t>Gothenburg</a:t>
                      </a:r>
                      <a:r>
                        <a:rPr lang="en-GB" sz="12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200" baseline="0" dirty="0" err="1" smtClean="0">
                          <a:latin typeface="+mn-lt"/>
                          <a:ea typeface="Calibri"/>
                          <a:cs typeface="Times New Roman"/>
                        </a:rPr>
                        <a:t>Univ</a:t>
                      </a:r>
                      <a:r>
                        <a:rPr lang="en-GB" sz="1200" baseline="0" dirty="0" smtClean="0">
                          <a:latin typeface="+mn-lt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GB" sz="12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Sweden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BA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Mar 14 - Sept 14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26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Christopher Alex Msongore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Adebayo Abass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SUA, Tanzania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MSc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2013 - 2014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97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Chacha Nyangi (iAGRI)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Fen Beed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SUA, Tanzania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MSc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2013 - 2014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8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John Joseph Malley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Fen Beed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SUA, Tanzania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MSc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2014 - 2015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8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Leonard Joseph Marwa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Ben Lukuyu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SUA, Tanzania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PhD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2014 - 2017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8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Alphonse Haule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Ben Lukuyu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SUA, Tanzania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MSc.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2014 - 2015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26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Mawazo Shitindi (iAGRI)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Mateete Bekunda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+mn-lt"/>
                          <a:ea typeface="Calibri"/>
                          <a:cs typeface="Times New Roman"/>
                        </a:rPr>
                        <a:t>Tuskegee </a:t>
                      </a:r>
                      <a:r>
                        <a:rPr lang="en-GB" sz="1200" dirty="0" err="1" smtClean="0">
                          <a:latin typeface="+mn-lt"/>
                          <a:ea typeface="Calibri"/>
                          <a:cs typeface="Times New Roman"/>
                        </a:rPr>
                        <a:t>Univ</a:t>
                      </a:r>
                      <a:r>
                        <a:rPr lang="en-GB" sz="1200" dirty="0" smtClean="0">
                          <a:latin typeface="+mn-lt"/>
                          <a:ea typeface="Calibri"/>
                          <a:cs typeface="Times New Roman"/>
                        </a:rPr>
                        <a:t>,  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USA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PhD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2013 - 2016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26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Gregory Sikumba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Zambia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Tanzania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Ben Lukuyu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University of Nairobi, Kenya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PhD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2013 </a:t>
                      </a:r>
                      <a:r>
                        <a:rPr lang="en-GB" sz="1200" dirty="0" smtClean="0"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GB" sz="12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200" dirty="0" smtClean="0">
                          <a:latin typeface="+mn-lt"/>
                          <a:ea typeface="Calibri"/>
                          <a:cs typeface="Times New Roman"/>
                        </a:rPr>
                        <a:t>2016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26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Isaac </a:t>
                      </a:r>
                      <a:r>
                        <a:rPr lang="en-US" sz="1200" dirty="0" err="1" smtClean="0">
                          <a:latin typeface="+mn-lt"/>
                          <a:ea typeface="Calibri"/>
                          <a:cs typeface="Times New Roman"/>
                        </a:rPr>
                        <a:t>Jambo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Malawi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Tanzania, Malawi, Zambia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Jeroen Groot &amp; Mateete Bekunda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+mn-lt"/>
                          <a:ea typeface="Calibri"/>
                          <a:cs typeface="Times New Roman"/>
                        </a:rPr>
                        <a:t>Wageningen</a:t>
                      </a: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 University, The Netherlands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PhD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2014 - 2018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536" y="1340768"/>
          <a:ext cx="7848872" cy="5492968"/>
        </p:xfrm>
        <a:graphic>
          <a:graphicData uri="http://schemas.openxmlformats.org/drawingml/2006/table">
            <a:tbl>
              <a:tblPr/>
              <a:tblGrid>
                <a:gridCol w="1523999"/>
                <a:gridCol w="525674"/>
                <a:gridCol w="686631"/>
                <a:gridCol w="920198"/>
                <a:gridCol w="1220298"/>
                <a:gridCol w="1219200"/>
                <a:gridCol w="685800"/>
                <a:gridCol w="1067072"/>
              </a:tblGrid>
              <a:tr h="65957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Student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Sex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Country of 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Origin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Country of Research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Africa RISING Supervisor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University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Degree 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+mn-lt"/>
                          <a:ea typeface="Calibri"/>
                          <a:cs typeface="Times New Roman"/>
                        </a:rPr>
                        <a:t>Period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6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Michelle </a:t>
                      </a:r>
                      <a:r>
                        <a:rPr lang="en-GB" sz="1200" dirty="0" err="1">
                          <a:latin typeface="+mn-lt"/>
                          <a:ea typeface="Calibri"/>
                          <a:cs typeface="Times New Roman"/>
                        </a:rPr>
                        <a:t>Hockett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F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USA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Malawi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Robert Richardson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MSU, USA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MSc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2013 - 2014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8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Alex Smith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USA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Malawi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latin typeface="+mn-lt"/>
                          <a:ea typeface="Calibri"/>
                          <a:cs typeface="Times New Roman"/>
                        </a:rPr>
                        <a:t>Sieg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200" dirty="0" err="1">
                          <a:latin typeface="+mn-lt"/>
                          <a:ea typeface="Calibri"/>
                          <a:cs typeface="Times New Roman"/>
                        </a:rPr>
                        <a:t>Snapp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 &amp;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Regis Chikowo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MSU, USA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MSc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2013 - 2014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8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Edward </a:t>
                      </a:r>
                      <a:r>
                        <a:rPr lang="en-GB" sz="1200" dirty="0" err="1">
                          <a:latin typeface="+mn-lt"/>
                          <a:ea typeface="Calibri"/>
                          <a:cs typeface="Times New Roman"/>
                        </a:rPr>
                        <a:t>Mzumara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Malawi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Malawi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Regis Chikowo &amp;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latin typeface="+mn-lt"/>
                          <a:ea typeface="Calibri"/>
                          <a:cs typeface="Times New Roman"/>
                        </a:rPr>
                        <a:t>Wezi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200" dirty="0" err="1">
                          <a:latin typeface="+mn-lt"/>
                          <a:ea typeface="Calibri"/>
                          <a:cs typeface="Times New Roman"/>
                        </a:rPr>
                        <a:t>Mhango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LUANAR, Malawi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MSc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2013 - 2014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55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Soflet Mwafulirwa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F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Malawi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Malawi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Agnes Mangwela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LUANAR, Malawi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MSc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2013 - 2014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8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Erin Anders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F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USA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Malawi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latin typeface="+mn-lt"/>
                          <a:ea typeface="Calibri"/>
                          <a:cs typeface="Times New Roman"/>
                        </a:rPr>
                        <a:t>Sieg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GB" sz="1200" dirty="0" err="1">
                          <a:latin typeface="+mn-lt"/>
                          <a:ea typeface="Calibri"/>
                          <a:cs typeface="Times New Roman"/>
                        </a:rPr>
                        <a:t>Snapp</a:t>
                      </a: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 &amp;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Regis Chikowo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MSU, USA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PhD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2013 - 2016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8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Justin Chipomho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Zimbabwe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Malawi and Zimbabwe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Regis Chikowo &amp;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+mn-lt"/>
                          <a:ea typeface="Calibri"/>
                          <a:cs typeface="Times New Roman"/>
                        </a:rPr>
                        <a:t>Sieg Snapp 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University of Zimbabwe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PhD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2013 - 2016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6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Anita Kaleba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F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Zambia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Zambia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Christian Thierfelder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UNIZA, Zambia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MSc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2013 - 2014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6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John Banda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Zambia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Zambia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Christian Thierfelder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UNIZA, Zambia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MSc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2013 - 2014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15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Frederick Mwansa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Zambia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Zambia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Christian Thierfelder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UNIZA, Zambia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n-lt"/>
                          <a:ea typeface="Calibri"/>
                          <a:cs typeface="Times New Roman"/>
                        </a:rPr>
                        <a:t>MSc</a:t>
                      </a:r>
                      <a:endParaRPr lang="en-US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+mn-lt"/>
                          <a:ea typeface="Calibri"/>
                          <a:cs typeface="Times New Roman"/>
                        </a:rPr>
                        <a:t>2013 - 2014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210" marR="61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219200"/>
            <a:ext cx="8686800" cy="53091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3200" dirty="0">
                <a:solidFill>
                  <a:srgbClr val="D57615"/>
                </a:solidFill>
                <a:cs typeface="Browallia New" pitchFamily="34" charset="-34"/>
              </a:rPr>
              <a:t>Sustainable </a:t>
            </a:r>
            <a:r>
              <a:rPr lang="en-US" sz="3200" dirty="0" smtClean="0">
                <a:solidFill>
                  <a:srgbClr val="D57615"/>
                </a:solidFill>
                <a:cs typeface="Browallia New" pitchFamily="34" charset="-34"/>
              </a:rPr>
              <a:t>agricultural intensification: </a:t>
            </a:r>
            <a:br>
              <a:rPr lang="en-US" sz="3200" dirty="0" smtClean="0">
                <a:solidFill>
                  <a:srgbClr val="D57615"/>
                </a:solidFill>
                <a:cs typeface="Browallia New" pitchFamily="34" charset="-34"/>
              </a:rPr>
            </a:br>
            <a:r>
              <a:rPr lang="en-US" sz="1200" dirty="0" smtClean="0">
                <a:cs typeface="Browallia New" pitchFamily="34" charset="-34"/>
              </a:rPr>
              <a:t>(Montpellier Panel  Report, 2013)</a:t>
            </a:r>
          </a:p>
          <a:p>
            <a:pPr eaLnBrk="1" hangingPunct="1">
              <a:defRPr/>
            </a:pPr>
            <a:endParaRPr lang="en-US" sz="3200" dirty="0">
              <a:solidFill>
                <a:srgbClr val="D57615"/>
              </a:solidFill>
              <a:cs typeface="Browallia New" pitchFamily="34" charset="-34"/>
            </a:endParaRP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cs typeface="Browallia New" pitchFamily="34" charset="-34"/>
              </a:rPr>
              <a:t>Producing  in a durable way more units of output per unit input (land, labor, water, biodiversity, inorganic chemicals, organic matter, seeds, financial capital, knowledge, infrastructure, etc.) through </a:t>
            </a:r>
          </a:p>
          <a:p>
            <a:pPr marL="457200" indent="-457200">
              <a:spcBef>
                <a:spcPts val="600"/>
              </a:spcBef>
              <a:defRPr/>
            </a:pPr>
            <a:r>
              <a:rPr lang="en-US" sz="3200" dirty="0" smtClean="0">
                <a:cs typeface="Browallia New" pitchFamily="34" charset="-34"/>
              </a:rPr>
              <a:t>		</a:t>
            </a:r>
            <a:r>
              <a:rPr lang="en-US" sz="2400" dirty="0" smtClean="0">
                <a:cs typeface="Browallia New" pitchFamily="34" charset="-34"/>
              </a:rPr>
              <a:t>-</a:t>
            </a:r>
            <a:r>
              <a:rPr lang="en-US" sz="3200" dirty="0" smtClean="0">
                <a:cs typeface="Browallia New" pitchFamily="34" charset="-34"/>
              </a:rPr>
              <a:t> </a:t>
            </a:r>
            <a:r>
              <a:rPr lang="en-US" sz="2400" dirty="0" smtClean="0">
                <a:cs typeface="Browallia New" pitchFamily="34" charset="-34"/>
              </a:rPr>
              <a:t>their efficient and prudent use </a:t>
            </a:r>
            <a:br>
              <a:rPr lang="en-US" sz="2400" dirty="0" smtClean="0">
                <a:cs typeface="Browallia New" pitchFamily="34" charset="-34"/>
              </a:rPr>
            </a:br>
            <a:r>
              <a:rPr lang="en-US" sz="2400" dirty="0" smtClean="0">
                <a:cs typeface="Browallia New" pitchFamily="34" charset="-34"/>
              </a:rPr>
              <a:t>	</a:t>
            </a:r>
            <a:r>
              <a:rPr lang="en-US" sz="2400" b="1" dirty="0" smtClean="0">
                <a:cs typeface="Browallia New" pitchFamily="34" charset="-34"/>
              </a:rPr>
              <a:t>-</a:t>
            </a:r>
            <a:r>
              <a:rPr lang="en-US" sz="2400" dirty="0" smtClean="0">
                <a:cs typeface="Browallia New" pitchFamily="34" charset="-34"/>
              </a:rPr>
              <a:t> new combinations of these inputs</a:t>
            </a:r>
            <a:br>
              <a:rPr lang="en-US" sz="2400" dirty="0" smtClean="0">
                <a:cs typeface="Browallia New" pitchFamily="34" charset="-34"/>
              </a:rPr>
            </a:br>
            <a:r>
              <a:rPr lang="en-US" sz="2400" dirty="0" smtClean="0">
                <a:cs typeface="Browallia New" pitchFamily="34" charset="-34"/>
              </a:rPr>
              <a:t>	- use of supportive innovations (e.g. communication,</a:t>
            </a:r>
            <a:br>
              <a:rPr lang="en-US" sz="2400" dirty="0" smtClean="0">
                <a:cs typeface="Browallia New" pitchFamily="34" charset="-34"/>
              </a:rPr>
            </a:br>
            <a:r>
              <a:rPr lang="en-US" sz="2400" dirty="0" smtClean="0">
                <a:cs typeface="Browallia New" pitchFamily="34" charset="-34"/>
              </a:rPr>
              <a:t>      	  marketing, precision agriculture, …)</a:t>
            </a:r>
          </a:p>
          <a:p>
            <a:pPr marL="457200" indent="-457200" eaLnBrk="1" hangingPunct="1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sz="3200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219200"/>
            <a:ext cx="8686800" cy="58785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3200" dirty="0">
                <a:solidFill>
                  <a:srgbClr val="D57615"/>
                </a:solidFill>
                <a:latin typeface="Calibri" pitchFamily="34" charset="0"/>
              </a:rPr>
              <a:t>Sustainable </a:t>
            </a:r>
            <a:r>
              <a:rPr lang="en-US" sz="3200" dirty="0" smtClean="0">
                <a:solidFill>
                  <a:srgbClr val="D57615"/>
                </a:solidFill>
                <a:latin typeface="Calibri" pitchFamily="34" charset="0"/>
              </a:rPr>
              <a:t>agricultural intensification:</a:t>
            </a:r>
          </a:p>
          <a:p>
            <a:pPr eaLnBrk="1" hangingPunct="1">
              <a:defRPr/>
            </a:pPr>
            <a:endParaRPr lang="en-US" sz="3200" dirty="0" smtClean="0">
              <a:solidFill>
                <a:srgbClr val="D57615"/>
              </a:solidFill>
              <a:latin typeface="Calibri" pitchFamily="34" charset="0"/>
            </a:endParaRP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latin typeface="Calibri" pitchFamily="34" charset="0"/>
              </a:rPr>
              <a:t>Conserve or enhance natural resources for improved environmental services and cultural value (smaller environmental footprint)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latin typeface="Calibri" pitchFamily="34" charset="0"/>
              </a:rPr>
              <a:t>Increased resilience of the farming systems 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latin typeface="Calibri" pitchFamily="34" charset="0"/>
              </a:rPr>
              <a:t>Livelihood perspective: whole-farm and household issues; focus not only on economic aspects but also on social, nutritional, gender, cultural conditions </a:t>
            </a:r>
          </a:p>
          <a:p>
            <a:pPr eaLnBrk="1" hangingPunct="1">
              <a:defRPr/>
            </a:pPr>
            <a:endParaRPr lang="en-US" sz="3200" dirty="0" smtClean="0">
              <a:solidFill>
                <a:srgbClr val="D57615"/>
              </a:solidFill>
              <a:latin typeface="Cambria" panose="02040503050406030204" pitchFamily="18" charset="0"/>
            </a:endParaRPr>
          </a:p>
          <a:p>
            <a:pPr eaLnBrk="1" hangingPunct="1">
              <a:defRPr/>
            </a:pPr>
            <a:endParaRPr lang="en-US" sz="3200" dirty="0">
              <a:solidFill>
                <a:srgbClr val="D57615"/>
              </a:solidFill>
              <a:latin typeface="Cambria" panose="02040503050406030204" pitchFamily="18" charset="0"/>
            </a:endParaRPr>
          </a:p>
          <a:p>
            <a:pPr marL="457200" indent="-457200" eaLnBrk="1" hangingPunct="1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sz="3200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219200"/>
            <a:ext cx="8686800" cy="57708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3200" dirty="0" smtClean="0">
                <a:solidFill>
                  <a:srgbClr val="D57615"/>
                </a:solidFill>
                <a:latin typeface="Calibri" pitchFamily="34" charset="0"/>
              </a:rPr>
              <a:t>Components of sustainable agricultural intensification</a:t>
            </a:r>
            <a:r>
              <a:rPr lang="en-US" sz="3200" dirty="0">
                <a:solidFill>
                  <a:srgbClr val="D57615"/>
                </a:solidFill>
                <a:latin typeface="Calibri" pitchFamily="34" charset="0"/>
              </a:rPr>
              <a:t>: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alibri" pitchFamily="34" charset="0"/>
              </a:rPr>
              <a:t>Genetic: improved </a:t>
            </a:r>
            <a:r>
              <a:rPr lang="en-US" sz="2800" dirty="0" smtClean="0">
                <a:latin typeface="Calibri" pitchFamily="34" charset="0"/>
              </a:rPr>
              <a:t>varieties and breeds</a:t>
            </a:r>
            <a:endParaRPr lang="en-US" sz="2800" dirty="0">
              <a:latin typeface="Calibri" pitchFamily="34" charset="0"/>
            </a:endParaRPr>
          </a:p>
          <a:p>
            <a:pPr marL="457200" indent="-457200" eaLnBrk="1" hangingPunct="1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alibri" pitchFamily="34" charset="0"/>
              </a:rPr>
              <a:t>Ecological: better use </a:t>
            </a:r>
            <a:r>
              <a:rPr lang="en-US" sz="2800" dirty="0" smtClean="0">
                <a:latin typeface="Calibri" pitchFamily="34" charset="0"/>
              </a:rPr>
              <a:t>natural factors (sunlight</a:t>
            </a:r>
            <a:r>
              <a:rPr lang="en-US" sz="2800" dirty="0">
                <a:latin typeface="Calibri" pitchFamily="34" charset="0"/>
              </a:rPr>
              <a:t>, soil, water, </a:t>
            </a:r>
            <a:r>
              <a:rPr lang="en-US" sz="2800" dirty="0" smtClean="0">
                <a:latin typeface="Calibri" pitchFamily="34" charset="0"/>
              </a:rPr>
              <a:t>biodiversity)</a:t>
            </a:r>
            <a:endParaRPr lang="en-US" sz="2800" dirty="0">
              <a:latin typeface="Calibri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alibri" pitchFamily="34" charset="0"/>
              </a:rPr>
              <a:t>Socio-economic: </a:t>
            </a:r>
            <a:r>
              <a:rPr lang="en-US" sz="2800" dirty="0" smtClean="0">
                <a:latin typeface="Calibri" pitchFamily="34" charset="0"/>
              </a:rPr>
              <a:t>enabling environment (fair and transparent markets; strengthened FOs, CBOs, extension services; women empowerment; informed decision making)</a:t>
            </a:r>
            <a:endParaRPr lang="en-US" sz="2800" dirty="0">
              <a:latin typeface="Calibri" pitchFamily="34" charset="0"/>
            </a:endParaRPr>
          </a:p>
          <a:p>
            <a:pPr eaLnBrk="1" hangingPunct="1">
              <a:defRPr/>
            </a:pPr>
            <a:endParaRPr lang="en-US" sz="3200" dirty="0">
              <a:latin typeface="Cambria" panose="02040503050406030204" pitchFamily="18" charset="0"/>
            </a:endParaRPr>
          </a:p>
          <a:p>
            <a:pPr eaLnBrk="1" hangingPunct="1">
              <a:defRPr/>
            </a:pPr>
            <a:endParaRPr lang="en-US" sz="3200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484785"/>
            <a:ext cx="7920880" cy="6971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ZA" sz="3200" dirty="0" smtClean="0">
                <a:solidFill>
                  <a:srgbClr val="EC821C"/>
                </a:solidFill>
              </a:rPr>
              <a:t>The wider USAID context:</a:t>
            </a:r>
            <a:endParaRPr lang="en-ZA" dirty="0" smtClean="0"/>
          </a:p>
          <a:p>
            <a:pPr fontAlgn="auto">
              <a:spcAft>
                <a:spcPts val="0"/>
              </a:spcAft>
              <a:defRPr/>
            </a:pPr>
            <a:endParaRPr lang="en-ZA" b="1" dirty="0" smtClean="0"/>
          </a:p>
          <a:p>
            <a:pPr lvl="1" indent="-4572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In line with </a:t>
            </a:r>
            <a:r>
              <a:rPr lang="en-US" sz="2400" b="1" dirty="0" smtClean="0"/>
              <a:t>USAID country missions’ priorities</a:t>
            </a:r>
          </a:p>
          <a:p>
            <a:pPr marL="457200" indent="-457200" fontAlgn="auto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Implemented in </a:t>
            </a:r>
            <a:r>
              <a:rPr lang="en-US" sz="2400" b="1" dirty="0" err="1" smtClean="0"/>
              <a:t>FtF</a:t>
            </a:r>
            <a:r>
              <a:rPr lang="en-US" sz="2400" b="1" dirty="0" smtClean="0"/>
              <a:t> target areas</a:t>
            </a:r>
            <a:endParaRPr lang="en-GB" sz="2400" b="1" dirty="0" smtClean="0"/>
          </a:p>
          <a:p>
            <a:pPr marL="457200" indent="-457200" fontAlgn="auto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Research to </a:t>
            </a:r>
            <a:r>
              <a:rPr lang="en-US" sz="2400" b="1" dirty="0" smtClean="0"/>
              <a:t>backstop other </a:t>
            </a:r>
            <a:r>
              <a:rPr lang="en-US" sz="2400" b="1" dirty="0" err="1" smtClean="0"/>
              <a:t>FtF</a:t>
            </a:r>
            <a:r>
              <a:rPr lang="en-US" sz="2400" b="1" dirty="0" smtClean="0"/>
              <a:t> investments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In line with the CGIAR </a:t>
            </a:r>
            <a:r>
              <a:rPr lang="en-US" sz="2400" b="1" dirty="0" err="1" smtClean="0"/>
              <a:t>Humidtropics</a:t>
            </a:r>
            <a:r>
              <a:rPr lang="en-US" sz="2400" b="1" dirty="0" smtClean="0"/>
              <a:t> CRP</a:t>
            </a:r>
            <a:endParaRPr lang="en-US" sz="2400" dirty="0" smtClean="0"/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Need for </a:t>
            </a:r>
            <a:r>
              <a:rPr lang="en-US" sz="2400" b="1" dirty="0" smtClean="0"/>
              <a:t>conceptual harmonization </a:t>
            </a:r>
            <a:r>
              <a:rPr lang="en-US" sz="2400" dirty="0" smtClean="0"/>
              <a:t>between the Africa RISING country projects</a:t>
            </a:r>
            <a:endParaRPr lang="en-US" sz="2400" dirty="0" smtClean="0">
              <a:latin typeface="Cambria" panose="02040503050406030204" pitchFamily="18" charset="0"/>
            </a:endParaRP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latin typeface="Calibri" pitchFamily="34" charset="0"/>
              </a:rPr>
              <a:t>Strong collaboration with USAID missions and other USAID Bureaus (e.g. Africa Bureau)</a:t>
            </a:r>
            <a:endParaRPr lang="en-GB" sz="2400" dirty="0" smtClean="0">
              <a:latin typeface="Calibri" pitchFamily="34" charset="0"/>
            </a:endParaRPr>
          </a:p>
          <a:p>
            <a:pPr marL="457200" indent="-457200" fontAlgn="auto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sz="2800" dirty="0" smtClean="0">
              <a:latin typeface="Cambria" panose="02040503050406030204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 b="43156"/>
          <a:stretch>
            <a:fillRect/>
          </a:stretch>
        </p:blipFill>
        <p:spPr bwMode="auto">
          <a:xfrm>
            <a:off x="539552" y="1916832"/>
            <a:ext cx="6759575" cy="468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251520" y="1304925"/>
            <a:ext cx="88924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3200" dirty="0" smtClean="0">
                <a:solidFill>
                  <a:schemeClr val="accent1"/>
                </a:solidFill>
              </a:rPr>
              <a:t>What we do: Integrated </a:t>
            </a:r>
            <a:r>
              <a:rPr lang="en-US" sz="3200" dirty="0">
                <a:solidFill>
                  <a:schemeClr val="accent1"/>
                </a:solidFill>
              </a:rPr>
              <a:t>farming systems research</a:t>
            </a:r>
          </a:p>
        </p:txBody>
      </p:sp>
      <p:sp>
        <p:nvSpPr>
          <p:cNvPr id="7" name="Rectangle 6"/>
          <p:cNvSpPr/>
          <p:nvPr/>
        </p:nvSpPr>
        <p:spPr>
          <a:xfrm>
            <a:off x="6248400" y="2971800"/>
            <a:ext cx="511175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092280" y="6381328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Ken Giller, WUR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4704928"/>
          </a:xfrm>
        </p:spPr>
        <p:txBody>
          <a:bodyPr/>
          <a:lstStyle/>
          <a:p>
            <a:r>
              <a:rPr lang="en-GB" sz="3200" dirty="0" smtClean="0">
                <a:solidFill>
                  <a:schemeClr val="accent1"/>
                </a:solidFill>
                <a:latin typeface="+mn-lt"/>
                <a:ea typeface="FangSong" pitchFamily="49" charset="-122"/>
              </a:rPr>
              <a:t>Where do we stand?</a:t>
            </a:r>
          </a:p>
          <a:p>
            <a:pPr>
              <a:buClr>
                <a:schemeClr val="tx1"/>
              </a:buClr>
            </a:pPr>
            <a:r>
              <a:rPr lang="en-GB" sz="2800" dirty="0" smtClean="0">
                <a:latin typeface="+mn-lt"/>
                <a:ea typeface="FangSong" pitchFamily="49" charset="-122"/>
              </a:rPr>
              <a:t>Guiding principle identified in 2012: </a:t>
            </a:r>
            <a:r>
              <a:rPr lang="en-GB" sz="2800" b="1" dirty="0" smtClean="0">
                <a:latin typeface="+mn-lt"/>
                <a:ea typeface="FangSong" pitchFamily="49" charset="-122"/>
              </a:rPr>
              <a:t>stepwise approach</a:t>
            </a:r>
            <a:r>
              <a:rPr lang="en-GB" sz="2800" dirty="0" smtClean="0">
                <a:latin typeface="+mn-lt"/>
                <a:ea typeface="FangSong" pitchFamily="49" charset="-122"/>
              </a:rPr>
              <a:t> to sustainable intensification which requires the adoption of various SI technologies</a:t>
            </a:r>
          </a:p>
          <a:p>
            <a:endParaRPr lang="en-GB" sz="2800" dirty="0" smtClean="0">
              <a:latin typeface="+mn-lt"/>
              <a:ea typeface="FangSong" pitchFamily="49" charset="-122"/>
            </a:endParaRPr>
          </a:p>
          <a:p>
            <a:endParaRPr lang="en-GB" sz="2800" dirty="0" smtClean="0">
              <a:latin typeface="+mn-lt"/>
              <a:ea typeface="FangSong" pitchFamily="49" charset="-122"/>
            </a:endParaRPr>
          </a:p>
          <a:p>
            <a:r>
              <a:rPr lang="en-GB" sz="2800" dirty="0" smtClean="0">
                <a:latin typeface="+mn-lt"/>
                <a:ea typeface="FangSong" pitchFamily="49" charset="-122"/>
              </a:rPr>
              <a:t> </a:t>
            </a:r>
            <a:endParaRPr lang="en-GB" sz="2800" dirty="0">
              <a:latin typeface="+mn-lt"/>
              <a:ea typeface="FangSong" pitchFamily="49" charset="-12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5576" y="2276872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US" dirty="0" smtClean="0">
              <a:latin typeface="Cambria" panose="02040503050406030204" pitchFamily="18" charset="0"/>
            </a:endParaRPr>
          </a:p>
          <a:p>
            <a:pPr>
              <a:defRPr/>
            </a:pPr>
            <a:endParaRPr lang="en-US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1268760"/>
            <a:ext cx="7772400" cy="4704928"/>
          </a:xfrm>
        </p:spPr>
        <p:txBody>
          <a:bodyPr/>
          <a:lstStyle/>
          <a:p>
            <a:r>
              <a:rPr lang="en-GB" sz="3200" dirty="0" smtClean="0">
                <a:solidFill>
                  <a:schemeClr val="accent1"/>
                </a:solidFill>
                <a:latin typeface="+mn-lt"/>
                <a:ea typeface="FangSong" pitchFamily="49" charset="-122"/>
              </a:rPr>
              <a:t>Our trajectory: (TZ, MAL)</a:t>
            </a:r>
          </a:p>
          <a:p>
            <a:pPr marL="457200" indent="-45720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 smtClean="0">
                <a:latin typeface="Calibri" pitchFamily="34" charset="0"/>
              </a:rPr>
              <a:t>2012: quick wins </a:t>
            </a:r>
          </a:p>
          <a:p>
            <a:pPr marL="457200" indent="-45720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 smtClean="0">
                <a:latin typeface="Calibri" pitchFamily="34" charset="0"/>
              </a:rPr>
              <a:t>2012/13: (</a:t>
            </a:r>
            <a:r>
              <a:rPr lang="en-GB" sz="2400" dirty="0" err="1" smtClean="0">
                <a:latin typeface="Calibri" pitchFamily="34" charset="0"/>
              </a:rPr>
              <a:t>i</a:t>
            </a:r>
            <a:r>
              <a:rPr lang="en-GB" sz="2400" dirty="0" smtClean="0">
                <a:latin typeface="Calibri" pitchFamily="34" charset="0"/>
              </a:rPr>
              <a:t>) situation analysis (baseline, agronomic, livestock, vegetables production &amp; consumption, pest and disease, post-harvest losses, </a:t>
            </a:r>
            <a:r>
              <a:rPr lang="en-GB" sz="2400" dirty="0" err="1" smtClean="0">
                <a:latin typeface="Calibri" pitchFamily="34" charset="0"/>
              </a:rPr>
              <a:t>mycotoxin</a:t>
            </a:r>
            <a:r>
              <a:rPr lang="en-GB" sz="2400" dirty="0" smtClean="0">
                <a:latin typeface="Calibri" pitchFamily="34" charset="0"/>
              </a:rPr>
              <a:t> prevalence, social &amp; institutional constraints to adoption, soil surveys, characterization of farming </a:t>
            </a:r>
            <a:r>
              <a:rPr lang="en-GB" sz="2400" dirty="0" err="1" smtClean="0">
                <a:latin typeface="Calibri" pitchFamily="34" charset="0"/>
              </a:rPr>
              <a:t>hh</a:t>
            </a:r>
            <a:r>
              <a:rPr lang="en-GB" sz="2400" dirty="0" smtClean="0">
                <a:latin typeface="Calibri" pitchFamily="34" charset="0"/>
              </a:rPr>
              <a:t>); </a:t>
            </a:r>
            <a:br>
              <a:rPr lang="en-GB" sz="2400" dirty="0" smtClean="0">
                <a:latin typeface="Calibri" pitchFamily="34" charset="0"/>
              </a:rPr>
            </a:br>
            <a:r>
              <a:rPr lang="en-GB" sz="2400" dirty="0" smtClean="0">
                <a:latin typeface="Calibri" pitchFamily="34" charset="0"/>
              </a:rPr>
              <a:t>(ii) evaluation of disciplinary SI technologies (crop varieties, fodder species, fertilizers, water harvesting &amp; conservation) and some combinations (doubled up legumes, rotations, intercropping, crops/fertilizer, crops/ water harvesting)</a:t>
            </a:r>
          </a:p>
          <a:p>
            <a:pPr marL="457200" indent="-45720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GB" sz="28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en-GB" sz="2800" dirty="0" smtClean="0">
              <a:latin typeface="+mn-lt"/>
              <a:ea typeface="FangSong" pitchFamily="49" charset="-122"/>
            </a:endParaRPr>
          </a:p>
          <a:p>
            <a:endParaRPr lang="en-GB" sz="2800" dirty="0" smtClean="0">
              <a:latin typeface="+mn-lt"/>
              <a:ea typeface="FangSong" pitchFamily="49" charset="-122"/>
            </a:endParaRPr>
          </a:p>
          <a:p>
            <a:endParaRPr lang="en-GB" sz="2800" dirty="0" smtClean="0">
              <a:latin typeface="+mn-lt"/>
              <a:ea typeface="FangSong" pitchFamily="49" charset="-122"/>
            </a:endParaRPr>
          </a:p>
          <a:p>
            <a:r>
              <a:rPr lang="en-GB" sz="2800" dirty="0" smtClean="0">
                <a:latin typeface="+mn-lt"/>
                <a:ea typeface="FangSong" pitchFamily="49" charset="-122"/>
              </a:rPr>
              <a:t> </a:t>
            </a:r>
            <a:endParaRPr lang="en-GB" sz="2800" dirty="0">
              <a:latin typeface="+mn-lt"/>
              <a:ea typeface="FangSong" pitchFamily="49" charset="-12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5576" y="2276872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US" dirty="0" smtClean="0">
              <a:latin typeface="Cambria" panose="02040503050406030204" pitchFamily="18" charset="0"/>
            </a:endParaRPr>
          </a:p>
          <a:p>
            <a:pPr>
              <a:defRPr/>
            </a:pPr>
            <a:endParaRPr lang="en-US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1782</TotalTime>
  <Words>1099</Words>
  <Application>Microsoft Office PowerPoint</Application>
  <PresentationFormat>On-screen Show (4:3)</PresentationFormat>
  <Paragraphs>336</Paragraphs>
  <Slides>22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AfricaRISING_presentation_template_Global</vt:lpstr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IITA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IZeledon</dc:creator>
  <cp:lastModifiedBy>User</cp:lastModifiedBy>
  <cp:revision>173</cp:revision>
  <cp:lastPrinted>2011-10-06T11:45:23Z</cp:lastPrinted>
  <dcterms:created xsi:type="dcterms:W3CDTF">2014-08-28T16:54:26Z</dcterms:created>
  <dcterms:modified xsi:type="dcterms:W3CDTF">2014-09-09T05:09:12Z</dcterms:modified>
</cp:coreProperties>
</file>